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72" r:id="rId4"/>
    <p:sldId id="273" r:id="rId5"/>
    <p:sldId id="262" r:id="rId6"/>
    <p:sldId id="266" r:id="rId7"/>
    <p:sldId id="265" r:id="rId8"/>
    <p:sldId id="264" r:id="rId9"/>
    <p:sldId id="269" r:id="rId10"/>
    <p:sldId id="260" r:id="rId11"/>
    <p:sldId id="275" r:id="rId12"/>
    <p:sldId id="276" r:id="rId13"/>
    <p:sldId id="267" r:id="rId14"/>
    <p:sldId id="274" r:id="rId15"/>
    <p:sldId id="277" r:id="rId16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78"/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>
      <p:cViewPr varScale="1">
        <p:scale>
          <a:sx n="74" d="100"/>
          <a:sy n="74" d="100"/>
        </p:scale>
        <p:origin x="171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23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0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23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28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277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11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94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34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404664"/>
            <a:ext cx="6660232" cy="1728192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7416824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123728" y="1484784"/>
            <a:ext cx="6912768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8" name="Рисунок 17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48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514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7416824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1484784"/>
            <a:ext cx="6912768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0"/>
            <a:ext cx="6228184" cy="616530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b="1" dirty="0" smtClean="0">
                <a:solidFill>
                  <a:srgbClr val="002060"/>
                </a:solidFill>
              </a:rPr>
              <a:t>МБОУ «СОШ №56» </a:t>
            </a:r>
            <a:r>
              <a:rPr lang="ru-RU" sz="3100" b="1" dirty="0" err="1" smtClean="0">
                <a:solidFill>
                  <a:srgbClr val="002060"/>
                </a:solidFill>
              </a:rPr>
              <a:t>г.Чебоксары</a:t>
            </a:r>
            <a:r>
              <a:rPr lang="ru-RU" sz="3100" dirty="0">
                <a:solidFill>
                  <a:srgbClr val="002060"/>
                </a:solidFill>
              </a:rPr>
              <a:t/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chemeClr val="bg2"/>
                </a:solidFill>
              </a:rPr>
              <a:t/>
            </a:r>
            <a:br>
              <a:rPr lang="ru-RU" sz="3100" dirty="0" smtClean="0">
                <a:solidFill>
                  <a:schemeClr val="bg2"/>
                </a:solidFill>
              </a:rPr>
            </a:br>
            <a:r>
              <a:rPr lang="ru-RU" sz="5300" b="1" dirty="0" smtClean="0">
                <a:solidFill>
                  <a:srgbClr val="7030A0"/>
                </a:solidFill>
              </a:rPr>
              <a:t>Система работы методического объединения учителей естественно-гуманитарного цикла</a:t>
            </a:r>
            <a:br>
              <a:rPr lang="ru-RU" sz="5300" b="1" dirty="0" smtClean="0">
                <a:solidFill>
                  <a:srgbClr val="7030A0"/>
                </a:solidFill>
              </a:rPr>
            </a:br>
            <a:r>
              <a:rPr lang="ru-RU" sz="5300" b="1" dirty="0" smtClean="0">
                <a:solidFill>
                  <a:srgbClr val="7030A0"/>
                </a:solidFill>
              </a:rPr>
              <a:t>  </a:t>
            </a:r>
            <a:r>
              <a:rPr lang="ru-RU" sz="5300" dirty="0" smtClean="0">
                <a:solidFill>
                  <a:srgbClr val="7030A0"/>
                </a:solidFill>
              </a:rPr>
              <a:t> </a:t>
            </a:r>
            <a:br>
              <a:rPr lang="ru-RU" sz="5300" dirty="0" smtClean="0">
                <a:solidFill>
                  <a:srgbClr val="7030A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Руководитель МО: Суслова О.В.</a:t>
            </a:r>
            <a:r>
              <a:rPr lang="ru-RU" sz="5300" dirty="0">
                <a:solidFill>
                  <a:srgbClr val="002060"/>
                </a:solidFill>
              </a:rPr>
              <a:t/>
            </a:r>
            <a:br>
              <a:rPr lang="ru-RU" sz="5300" dirty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2025-2026 </a:t>
            </a:r>
            <a:r>
              <a:rPr lang="ru-RU" sz="3100" dirty="0" err="1" smtClean="0">
                <a:solidFill>
                  <a:srgbClr val="002060"/>
                </a:solidFill>
              </a:rPr>
              <a:t>уч.год</a:t>
            </a:r>
            <a:endParaRPr lang="ru-RU" sz="3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8520" y="45855"/>
            <a:ext cx="9145016" cy="151093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               Результаты деятельности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843808" y="1124744"/>
            <a:ext cx="5760641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r>
              <a:rPr lang="ru-RU" b="1" dirty="0" err="1" smtClean="0">
                <a:solidFill>
                  <a:srgbClr val="002060"/>
                </a:solidFill>
              </a:rPr>
              <a:t>Афровой</a:t>
            </a:r>
            <a:r>
              <a:rPr lang="ru-RU" b="1" dirty="0" smtClean="0">
                <a:solidFill>
                  <a:srgbClr val="002060"/>
                </a:solidFill>
              </a:rPr>
              <a:t> Ирины </a:t>
            </a:r>
            <a:r>
              <a:rPr lang="ru-RU" b="1" dirty="0" smtClean="0">
                <a:solidFill>
                  <a:srgbClr val="002060"/>
                </a:solidFill>
              </a:rPr>
              <a:t>Олеговны</a:t>
            </a:r>
            <a:endParaRPr lang="ru-RU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7030A0"/>
              </a:solidFill>
            </a:endParaRPr>
          </a:p>
          <a:p>
            <a:r>
              <a:rPr lang="ru-RU" sz="2400" dirty="0">
                <a:solidFill>
                  <a:srgbClr val="7030A0"/>
                </a:solidFill>
              </a:rPr>
              <a:t>2 место в городской НПК- Великов </a:t>
            </a:r>
            <a:r>
              <a:rPr lang="ru-RU" sz="2400" dirty="0" smtClean="0">
                <a:solidFill>
                  <a:srgbClr val="7030A0"/>
                </a:solidFill>
              </a:rPr>
              <a:t>Артём(6г класс).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1 </a:t>
            </a:r>
            <a:r>
              <a:rPr lang="ru-RU" sz="2400" dirty="0">
                <a:solidFill>
                  <a:srgbClr val="7030A0"/>
                </a:solidFill>
              </a:rPr>
              <a:t>место в</a:t>
            </a:r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НПК ЧГУ- Великов Артем, </a:t>
            </a:r>
            <a:r>
              <a:rPr lang="ru-RU" sz="2400" dirty="0" smtClean="0">
                <a:solidFill>
                  <a:srgbClr val="7030A0"/>
                </a:solidFill>
              </a:rPr>
              <a:t>(6г класс).</a:t>
            </a:r>
            <a:endParaRPr lang="ru-RU" sz="2400" dirty="0">
              <a:solidFill>
                <a:srgbClr val="7030A0"/>
              </a:solidFill>
            </a:endParaRPr>
          </a:p>
          <a:p>
            <a:r>
              <a:rPr lang="ru-RU" sz="2400" dirty="0" smtClean="0">
                <a:solidFill>
                  <a:srgbClr val="7030A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Призеры городской предметной олимпиады по географии для обучающихся </a:t>
            </a:r>
            <a:r>
              <a:rPr lang="ru-RU" sz="2400" dirty="0" smtClean="0">
                <a:solidFill>
                  <a:srgbClr val="7030A0"/>
                </a:solidFill>
              </a:rPr>
              <a:t>5–8.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" y="747524"/>
            <a:ext cx="2154446" cy="161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78" y="2178381"/>
            <a:ext cx="2163962" cy="1750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16487"/>
            <a:ext cx="2055378" cy="314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252520" cy="74623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         Результаты деятельности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4824" y="1340768"/>
            <a:ext cx="5473599" cy="5106013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9800" b="1" dirty="0" smtClean="0">
                <a:solidFill>
                  <a:srgbClr val="002060"/>
                </a:solidFill>
              </a:rPr>
              <a:t>Сергеевой Олеси </a:t>
            </a:r>
            <a:r>
              <a:rPr lang="ru-RU" sz="9800" b="1" dirty="0" smtClean="0">
                <a:solidFill>
                  <a:srgbClr val="002060"/>
                </a:solidFill>
              </a:rPr>
              <a:t>Юрьевны</a:t>
            </a:r>
            <a:endParaRPr lang="ru-RU" sz="9800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7030A0"/>
                </a:solidFill>
              </a:rPr>
              <a:t>	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ru-RU" sz="4500" dirty="0" smtClean="0">
                <a:solidFill>
                  <a:srgbClr val="7030A0"/>
                </a:solidFill>
              </a:rPr>
              <a:t>ВСОШ </a:t>
            </a:r>
            <a:r>
              <a:rPr lang="ru-RU" sz="4500" dirty="0">
                <a:solidFill>
                  <a:srgbClr val="7030A0"/>
                </a:solidFill>
              </a:rPr>
              <a:t>по биологии: призер – Осипова Ксения 10 </a:t>
            </a:r>
            <a:r>
              <a:rPr lang="ru-RU" sz="4500" dirty="0" smtClean="0">
                <a:solidFill>
                  <a:srgbClr val="7030A0"/>
                </a:solidFill>
              </a:rPr>
              <a:t>с </a:t>
            </a:r>
            <a:r>
              <a:rPr lang="ru-RU" sz="4500" dirty="0" err="1" smtClean="0">
                <a:solidFill>
                  <a:srgbClr val="7030A0"/>
                </a:solidFill>
              </a:rPr>
              <a:t>кл</a:t>
            </a:r>
            <a:r>
              <a:rPr lang="ru-RU" sz="4500" dirty="0" smtClean="0">
                <a:solidFill>
                  <a:srgbClr val="7030A0"/>
                </a:solidFill>
              </a:rPr>
              <a:t>.</a:t>
            </a:r>
            <a:endParaRPr lang="ru-RU" sz="4500" dirty="0">
              <a:solidFill>
                <a:srgbClr val="7030A0"/>
              </a:solidFill>
            </a:endParaRPr>
          </a:p>
          <a:p>
            <a:r>
              <a:rPr lang="ru-RU" sz="4500" dirty="0">
                <a:solidFill>
                  <a:srgbClr val="7030A0"/>
                </a:solidFill>
              </a:rPr>
              <a:t>ВСОШ по экологии: призеры – </a:t>
            </a:r>
            <a:r>
              <a:rPr lang="ru-RU" sz="4500" dirty="0" err="1">
                <a:solidFill>
                  <a:srgbClr val="7030A0"/>
                </a:solidFill>
              </a:rPr>
              <a:t>Машинова</a:t>
            </a:r>
            <a:r>
              <a:rPr lang="ru-RU" sz="4500" dirty="0">
                <a:solidFill>
                  <a:srgbClr val="7030A0"/>
                </a:solidFill>
              </a:rPr>
              <a:t> Мария </a:t>
            </a:r>
            <a:r>
              <a:rPr lang="ru-RU" sz="4500" dirty="0" smtClean="0">
                <a:solidFill>
                  <a:srgbClr val="7030A0"/>
                </a:solidFill>
              </a:rPr>
              <a:t>7в </a:t>
            </a:r>
            <a:r>
              <a:rPr lang="ru-RU" sz="4500" dirty="0" err="1" smtClean="0">
                <a:solidFill>
                  <a:srgbClr val="7030A0"/>
                </a:solidFill>
              </a:rPr>
              <a:t>кл</a:t>
            </a:r>
            <a:r>
              <a:rPr lang="ru-RU" sz="4500" dirty="0" smtClean="0">
                <a:solidFill>
                  <a:srgbClr val="7030A0"/>
                </a:solidFill>
              </a:rPr>
              <a:t>., </a:t>
            </a:r>
            <a:r>
              <a:rPr lang="ru-RU" sz="4500" dirty="0" err="1">
                <a:solidFill>
                  <a:srgbClr val="7030A0"/>
                </a:solidFill>
              </a:rPr>
              <a:t>Шатаев</a:t>
            </a:r>
            <a:r>
              <a:rPr lang="ru-RU" sz="4500" dirty="0">
                <a:solidFill>
                  <a:srgbClr val="7030A0"/>
                </a:solidFill>
              </a:rPr>
              <a:t> Станислав </a:t>
            </a:r>
            <a:r>
              <a:rPr lang="ru-RU" sz="4500" dirty="0" smtClean="0">
                <a:solidFill>
                  <a:srgbClr val="7030A0"/>
                </a:solidFill>
              </a:rPr>
              <a:t>9м </a:t>
            </a:r>
            <a:r>
              <a:rPr lang="ru-RU" sz="4500" dirty="0" err="1" smtClean="0">
                <a:solidFill>
                  <a:srgbClr val="7030A0"/>
                </a:solidFill>
              </a:rPr>
              <a:t>кл</a:t>
            </a:r>
            <a:r>
              <a:rPr lang="ru-RU" sz="4500" dirty="0" smtClean="0">
                <a:solidFill>
                  <a:srgbClr val="7030A0"/>
                </a:solidFill>
              </a:rPr>
              <a:t>.</a:t>
            </a:r>
            <a:endParaRPr lang="ru-RU" sz="4500" dirty="0">
              <a:solidFill>
                <a:srgbClr val="7030A0"/>
              </a:solidFill>
            </a:endParaRPr>
          </a:p>
          <a:p>
            <a:r>
              <a:rPr lang="ru-RU" sz="4500" dirty="0" smtClean="0">
                <a:solidFill>
                  <a:srgbClr val="7030A0"/>
                </a:solidFill>
              </a:rPr>
              <a:t>Республиканский </a:t>
            </a:r>
            <a:r>
              <a:rPr lang="ru-RU" sz="4500" dirty="0">
                <a:solidFill>
                  <a:srgbClr val="7030A0"/>
                </a:solidFill>
              </a:rPr>
              <a:t>творческий фестиваль «Хранители природы» - Андреева Карина 9м – 3 место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IV </a:t>
            </a:r>
            <a:r>
              <a:rPr lang="ru-RU" sz="4500" dirty="0">
                <a:solidFill>
                  <a:srgbClr val="7030A0"/>
                </a:solidFill>
              </a:rPr>
              <a:t>республиканская ярмарка методических разработок «Познаем природу вместе» - Сергеева О.Ю. 2 место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Участник </a:t>
            </a:r>
            <a:r>
              <a:rPr lang="ru-RU" sz="4500" dirty="0">
                <a:solidFill>
                  <a:srgbClr val="7030A0"/>
                </a:solidFill>
              </a:rPr>
              <a:t>городского методического семинара учителей биологии «Кодификаторы ОГЭ и ЕГЭ по биологии»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Всероссийская </a:t>
            </a:r>
            <a:r>
              <a:rPr lang="ru-RU" sz="4500" dirty="0" err="1">
                <a:solidFill>
                  <a:srgbClr val="7030A0"/>
                </a:solidFill>
              </a:rPr>
              <a:t>Яклассная</a:t>
            </a:r>
            <a:r>
              <a:rPr lang="ru-RU" sz="4500" dirty="0">
                <a:solidFill>
                  <a:srgbClr val="7030A0"/>
                </a:solidFill>
              </a:rPr>
              <a:t> олимпиада по биологии – 4 победителя, 6 призеров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Городская </a:t>
            </a:r>
            <a:r>
              <a:rPr lang="ru-RU" sz="4500" dirty="0">
                <a:solidFill>
                  <a:srgbClr val="7030A0"/>
                </a:solidFill>
              </a:rPr>
              <a:t>конференция «Открытия юных» - 3 место Петрова Ксения 6а класс</a:t>
            </a:r>
          </a:p>
          <a:p>
            <a:r>
              <a:rPr lang="ru-RU" sz="4500" dirty="0" smtClean="0">
                <a:solidFill>
                  <a:srgbClr val="7030A0"/>
                </a:solidFill>
              </a:rPr>
              <a:t>Муниципальный </a:t>
            </a:r>
            <a:r>
              <a:rPr lang="ru-RU" sz="4500" dirty="0">
                <a:solidFill>
                  <a:srgbClr val="7030A0"/>
                </a:solidFill>
              </a:rPr>
              <a:t>этап всероссийского конкурса «Учитель года Чувашии – 2026» - лауреат</a:t>
            </a:r>
          </a:p>
          <a:p>
            <a:endParaRPr lang="ru-RU" sz="45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4556"/>
            <a:ext cx="2017936" cy="2863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73" y="2204864"/>
            <a:ext cx="1988076" cy="283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575" y="1325085"/>
            <a:ext cx="2017936" cy="2921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37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45855"/>
            <a:ext cx="8352928" cy="86286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    </a:t>
            </a:r>
            <a:r>
              <a:rPr lang="ru-RU" b="1" dirty="0" smtClean="0">
                <a:solidFill>
                  <a:srgbClr val="002060"/>
                </a:solidFill>
              </a:rPr>
              <a:t>           Результаты </a:t>
            </a:r>
            <a:r>
              <a:rPr lang="ru-RU" b="1" dirty="0">
                <a:solidFill>
                  <a:srgbClr val="002060"/>
                </a:solidFill>
              </a:rPr>
              <a:t>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6581" y="1340768"/>
            <a:ext cx="6085900" cy="49685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</a:t>
            </a:r>
            <a:r>
              <a:rPr lang="ru-RU" sz="4100" b="1" dirty="0" smtClean="0">
                <a:solidFill>
                  <a:srgbClr val="002060"/>
                </a:solidFill>
              </a:rPr>
              <a:t>Сусловой Ольги </a:t>
            </a:r>
            <a:r>
              <a:rPr lang="ru-RU" sz="4100" b="1" dirty="0" smtClean="0">
                <a:solidFill>
                  <a:srgbClr val="002060"/>
                </a:solidFill>
              </a:rPr>
              <a:t>Васильевны</a:t>
            </a:r>
            <a:endParaRPr lang="ru-RU" sz="4100" b="1" dirty="0" smtClean="0">
              <a:solidFill>
                <a:srgbClr val="002060"/>
              </a:solidFill>
            </a:endParaRPr>
          </a:p>
          <a:p>
            <a:pPr lvl="0"/>
            <a:r>
              <a:rPr lang="ru-RU" sz="2200" dirty="0">
                <a:solidFill>
                  <a:srgbClr val="7030A0"/>
                </a:solidFill>
              </a:rPr>
              <a:t>ВСОШ по </a:t>
            </a:r>
            <a:r>
              <a:rPr lang="ru-RU" sz="2200" dirty="0" smtClean="0">
                <a:solidFill>
                  <a:srgbClr val="7030A0"/>
                </a:solidFill>
              </a:rPr>
              <a:t>обществознанию: призеры </a:t>
            </a:r>
            <a:r>
              <a:rPr lang="ru-RU" sz="2200" dirty="0">
                <a:solidFill>
                  <a:srgbClr val="7030A0"/>
                </a:solidFill>
              </a:rPr>
              <a:t>– </a:t>
            </a:r>
            <a:r>
              <a:rPr lang="ru-RU" sz="2200" dirty="0" smtClean="0">
                <a:solidFill>
                  <a:srgbClr val="7030A0"/>
                </a:solidFill>
              </a:rPr>
              <a:t>Куликов Д 8а </a:t>
            </a:r>
            <a:r>
              <a:rPr lang="ru-RU" sz="2200" dirty="0" err="1" smtClean="0">
                <a:solidFill>
                  <a:srgbClr val="7030A0"/>
                </a:solidFill>
              </a:rPr>
              <a:t>кл</a:t>
            </a:r>
            <a:r>
              <a:rPr lang="ru-RU" sz="2200" dirty="0" smtClean="0">
                <a:solidFill>
                  <a:srgbClr val="7030A0"/>
                </a:solidFill>
              </a:rPr>
              <a:t>, Измайлова О 8б </a:t>
            </a:r>
            <a:r>
              <a:rPr lang="ru-RU" sz="2200" dirty="0" err="1" smtClean="0">
                <a:solidFill>
                  <a:srgbClr val="7030A0"/>
                </a:solidFill>
              </a:rPr>
              <a:t>кл</a:t>
            </a:r>
            <a:r>
              <a:rPr lang="ru-RU" sz="2200" dirty="0" smtClean="0">
                <a:solidFill>
                  <a:srgbClr val="7030A0"/>
                </a:solidFill>
              </a:rPr>
              <a:t>.</a:t>
            </a:r>
            <a:endParaRPr lang="ru-RU" sz="2200" dirty="0">
              <a:solidFill>
                <a:srgbClr val="7030A0"/>
              </a:solidFill>
            </a:endParaRPr>
          </a:p>
          <a:p>
            <a:pPr lvl="0"/>
            <a:r>
              <a:rPr lang="ru-RU" sz="2200" dirty="0" smtClean="0">
                <a:solidFill>
                  <a:srgbClr val="7030A0"/>
                </a:solidFill>
              </a:rPr>
              <a:t>Городская </a:t>
            </a:r>
            <a:r>
              <a:rPr lang="ru-RU" sz="2200" dirty="0">
                <a:solidFill>
                  <a:srgbClr val="7030A0"/>
                </a:solidFill>
              </a:rPr>
              <a:t>конференция «Открытия юных» - </a:t>
            </a:r>
            <a:r>
              <a:rPr lang="ru-RU" sz="2200" dirty="0" smtClean="0">
                <a:solidFill>
                  <a:srgbClr val="7030A0"/>
                </a:solidFill>
              </a:rPr>
              <a:t>2 место Леонтьев Э. 8 а </a:t>
            </a:r>
            <a:r>
              <a:rPr lang="ru-RU" sz="2200" dirty="0" err="1" smtClean="0">
                <a:solidFill>
                  <a:srgbClr val="7030A0"/>
                </a:solidFill>
              </a:rPr>
              <a:t>кл</a:t>
            </a:r>
            <a:r>
              <a:rPr lang="ru-RU" sz="2200" dirty="0" smtClean="0">
                <a:solidFill>
                  <a:srgbClr val="7030A0"/>
                </a:solidFill>
              </a:rPr>
              <a:t>.</a:t>
            </a:r>
          </a:p>
          <a:p>
            <a:pPr lvl="0"/>
            <a:r>
              <a:rPr lang="en-CA" sz="2200" dirty="0" smtClean="0">
                <a:solidFill>
                  <a:srgbClr val="7030A0"/>
                </a:solidFill>
              </a:rPr>
              <a:t>XXII </a:t>
            </a:r>
            <a:r>
              <a:rPr lang="ru-RU" sz="2200" dirty="0" smtClean="0">
                <a:solidFill>
                  <a:srgbClr val="7030A0"/>
                </a:solidFill>
              </a:rPr>
              <a:t>Всероссийский конкурс научно-исследовательских работ</a:t>
            </a:r>
            <a:r>
              <a:rPr lang="en-CA" sz="2200" dirty="0" smtClean="0">
                <a:solidFill>
                  <a:srgbClr val="7030A0"/>
                </a:solidFill>
              </a:rPr>
              <a:t> </a:t>
            </a:r>
            <a:r>
              <a:rPr lang="ru-RU" sz="2200" dirty="0" smtClean="0">
                <a:solidFill>
                  <a:srgbClr val="7030A0"/>
                </a:solidFill>
              </a:rPr>
              <a:t>им. </a:t>
            </a:r>
            <a:r>
              <a:rPr lang="ru-RU" sz="2200" dirty="0" err="1" smtClean="0">
                <a:solidFill>
                  <a:srgbClr val="7030A0"/>
                </a:solidFill>
              </a:rPr>
              <a:t>Д.И.Менделеева</a:t>
            </a:r>
            <a:r>
              <a:rPr lang="ru-RU" sz="2200" dirty="0" smtClean="0">
                <a:solidFill>
                  <a:srgbClr val="7030A0"/>
                </a:solidFill>
              </a:rPr>
              <a:t> -3 место </a:t>
            </a:r>
            <a:r>
              <a:rPr lang="ru-RU" sz="2200" dirty="0">
                <a:solidFill>
                  <a:srgbClr val="7030A0"/>
                </a:solidFill>
              </a:rPr>
              <a:t>Л</a:t>
            </a:r>
            <a:r>
              <a:rPr lang="ru-RU" sz="2200" dirty="0" smtClean="0">
                <a:solidFill>
                  <a:srgbClr val="7030A0"/>
                </a:solidFill>
              </a:rPr>
              <a:t>еонтьев Э. 8а </a:t>
            </a:r>
            <a:r>
              <a:rPr lang="ru-RU" sz="2200" dirty="0" err="1" smtClean="0">
                <a:solidFill>
                  <a:srgbClr val="7030A0"/>
                </a:solidFill>
              </a:rPr>
              <a:t>кл</a:t>
            </a:r>
            <a:r>
              <a:rPr lang="ru-RU" sz="2200" dirty="0" smtClean="0">
                <a:solidFill>
                  <a:srgbClr val="7030A0"/>
                </a:solidFill>
              </a:rPr>
              <a:t>.</a:t>
            </a:r>
            <a:endParaRPr lang="en-CA" sz="2200" dirty="0" smtClean="0">
              <a:solidFill>
                <a:srgbClr val="7030A0"/>
              </a:solidFill>
            </a:endParaRPr>
          </a:p>
          <a:p>
            <a:pPr lvl="0"/>
            <a:r>
              <a:rPr lang="ru-RU" sz="2200" dirty="0" smtClean="0">
                <a:solidFill>
                  <a:srgbClr val="7030A0"/>
                </a:solidFill>
              </a:rPr>
              <a:t> Всероссийская</a:t>
            </a:r>
            <a:r>
              <a:rPr lang="en-CA" sz="2200" dirty="0" smtClean="0">
                <a:solidFill>
                  <a:srgbClr val="7030A0"/>
                </a:solidFill>
              </a:rPr>
              <a:t> </a:t>
            </a:r>
            <a:r>
              <a:rPr lang="ru-RU" sz="2200" dirty="0" smtClean="0">
                <a:solidFill>
                  <a:srgbClr val="7030A0"/>
                </a:solidFill>
              </a:rPr>
              <a:t>Я-классная </a:t>
            </a:r>
            <a:r>
              <a:rPr lang="ru-RU" sz="2200" dirty="0">
                <a:solidFill>
                  <a:srgbClr val="7030A0"/>
                </a:solidFill>
              </a:rPr>
              <a:t>олимпиада по истории – 4 победителя, 11 </a:t>
            </a:r>
            <a:r>
              <a:rPr lang="ru-RU" sz="2200" dirty="0" smtClean="0">
                <a:solidFill>
                  <a:srgbClr val="7030A0"/>
                </a:solidFill>
              </a:rPr>
              <a:t>призеров</a:t>
            </a:r>
          </a:p>
          <a:p>
            <a:pPr lvl="0"/>
            <a:r>
              <a:rPr lang="ru-RU" sz="2200" dirty="0" smtClean="0">
                <a:solidFill>
                  <a:srgbClr val="7030A0"/>
                </a:solidFill>
              </a:rPr>
              <a:t>Победитель городского профессионального конкурса для </a:t>
            </a:r>
            <a:r>
              <a:rPr lang="ru-RU" sz="2200" dirty="0">
                <a:solidFill>
                  <a:srgbClr val="7030A0"/>
                </a:solidFill>
              </a:rPr>
              <a:t>педагогических работников </a:t>
            </a:r>
            <a:r>
              <a:rPr lang="ru-RU" sz="2200" dirty="0" smtClean="0">
                <a:solidFill>
                  <a:srgbClr val="7030A0"/>
                </a:solidFill>
              </a:rPr>
              <a:t>«</a:t>
            </a:r>
            <a:r>
              <a:rPr lang="ru-RU" sz="2200" dirty="0">
                <a:solidFill>
                  <a:srgbClr val="7030A0"/>
                </a:solidFill>
              </a:rPr>
              <a:t>Инклюзивное </a:t>
            </a:r>
            <a:r>
              <a:rPr lang="ru-RU" sz="2200" dirty="0" smtClean="0">
                <a:solidFill>
                  <a:srgbClr val="7030A0"/>
                </a:solidFill>
              </a:rPr>
              <a:t>образование»</a:t>
            </a:r>
            <a:endParaRPr lang="ru-RU" sz="2200" dirty="0">
              <a:solidFill>
                <a:srgbClr val="7030A0"/>
              </a:solidFill>
            </a:endParaRPr>
          </a:p>
          <a:p>
            <a:r>
              <a:rPr lang="ru-RU" sz="2200" dirty="0" smtClean="0">
                <a:solidFill>
                  <a:srgbClr val="7030A0"/>
                </a:solidFill>
              </a:rPr>
              <a:t>Участник городского фестиваля </a:t>
            </a:r>
            <a:r>
              <a:rPr lang="ru-RU" sz="2200" dirty="0">
                <a:solidFill>
                  <a:srgbClr val="7030A0"/>
                </a:solidFill>
              </a:rPr>
              <a:t>мастер-классов, фрагментов уроков и внеклассных мероприятий учителей-наставников города Чебоксары «Педагогическое мастерство – 2026</a:t>
            </a:r>
            <a:r>
              <a:rPr lang="ru-RU" sz="2200" dirty="0" smtClean="0">
                <a:solidFill>
                  <a:srgbClr val="7030A0"/>
                </a:solidFill>
              </a:rPr>
              <a:t>»</a:t>
            </a:r>
          </a:p>
          <a:p>
            <a:r>
              <a:rPr lang="ru-RU" sz="2200" dirty="0">
                <a:solidFill>
                  <a:srgbClr val="7030A0"/>
                </a:solidFill>
              </a:rPr>
              <a:t>участие </a:t>
            </a:r>
            <a:r>
              <a:rPr lang="ru-RU" sz="2200" dirty="0" smtClean="0">
                <a:solidFill>
                  <a:srgbClr val="7030A0"/>
                </a:solidFill>
              </a:rPr>
              <a:t>в </a:t>
            </a:r>
            <a:r>
              <a:rPr lang="ru-RU" sz="2200" dirty="0">
                <a:solidFill>
                  <a:srgbClr val="7030A0"/>
                </a:solidFill>
              </a:rPr>
              <a:t>VIII Всероссийской научно-практической </a:t>
            </a:r>
            <a:r>
              <a:rPr lang="ru-RU" sz="2200" dirty="0" smtClean="0">
                <a:solidFill>
                  <a:srgbClr val="7030A0"/>
                </a:solidFill>
              </a:rPr>
              <a:t>конференции «Инновации </a:t>
            </a:r>
            <a:r>
              <a:rPr lang="ru-RU" sz="2200" dirty="0">
                <a:solidFill>
                  <a:srgbClr val="7030A0"/>
                </a:solidFill>
              </a:rPr>
              <a:t>в образовании»</a:t>
            </a:r>
          </a:p>
          <a:p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6" y="2812533"/>
            <a:ext cx="2603470" cy="1954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46" y="4797152"/>
            <a:ext cx="2555777" cy="1916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8" y="929166"/>
            <a:ext cx="2555776" cy="1862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35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71700" y="1022632"/>
            <a:ext cx="7848872" cy="554461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7644" y="116632"/>
            <a:ext cx="8856984" cy="9361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Внеурочная   деятельность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720" y="946245"/>
            <a:ext cx="2518626" cy="188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" y="937859"/>
            <a:ext cx="2561207" cy="1920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808" y="966174"/>
            <a:ext cx="2492054" cy="1869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4944" y="3100165"/>
            <a:ext cx="2538400" cy="190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637" y="3576637"/>
            <a:ext cx="9525" cy="9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037" y="3729037"/>
            <a:ext cx="9525" cy="9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5125" y="3085410"/>
            <a:ext cx="2495866" cy="1841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57" y="3115932"/>
            <a:ext cx="2582759" cy="1937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0381" y="5053001"/>
            <a:ext cx="2480372" cy="16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7744" y="5316097"/>
            <a:ext cx="3428606" cy="1366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1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188640"/>
            <a:ext cx="10297144" cy="136815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Выводы по итогам работы методического объединения 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>
                <a:solidFill>
                  <a:srgbClr val="002060"/>
                </a:solidFill>
              </a:rPr>
              <a:t>учителей естественно-гуманитарного </a:t>
            </a:r>
            <a:r>
              <a:rPr lang="ru-RU" sz="3600" b="1" dirty="0" smtClean="0">
                <a:solidFill>
                  <a:srgbClr val="002060"/>
                </a:solidFill>
              </a:rPr>
              <a:t>цикла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916832"/>
            <a:ext cx="6912768" cy="432048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Учителя активно внедряют современные педагогические </a:t>
            </a:r>
            <a:r>
              <a:rPr lang="ru-RU" dirty="0" smtClean="0">
                <a:solidFill>
                  <a:srgbClr val="7030A0"/>
                </a:solidFill>
              </a:rPr>
              <a:t>технологии.</a:t>
            </a:r>
          </a:p>
          <a:p>
            <a:r>
              <a:rPr lang="ru-RU" dirty="0">
                <a:solidFill>
                  <a:srgbClr val="7030A0"/>
                </a:solidFill>
              </a:rPr>
              <a:t>Проводится системный анализ и планирование деятельности, </a:t>
            </a:r>
            <a:r>
              <a:rPr lang="ru-RU" dirty="0" smtClean="0">
                <a:solidFill>
                  <a:srgbClr val="7030A0"/>
                </a:solidFill>
              </a:rPr>
              <a:t>ведётся мониторинг знаний, используются </a:t>
            </a:r>
            <a:r>
              <a:rPr lang="ru-RU" dirty="0">
                <a:solidFill>
                  <a:srgbClr val="7030A0"/>
                </a:solidFill>
              </a:rPr>
              <a:t>различные виды проверочных работ для ликвидации пробелов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Регулярно </a:t>
            </a:r>
            <a:r>
              <a:rPr lang="ru-RU" dirty="0">
                <a:solidFill>
                  <a:srgbClr val="7030A0"/>
                </a:solidFill>
              </a:rPr>
              <a:t>повышают квалификацию, участвуют в конкурсах, семинарах, занимаются самообразованием и распространяют свой опыт.</a:t>
            </a:r>
          </a:p>
          <a:p>
            <a:r>
              <a:rPr lang="ru-RU" dirty="0">
                <a:solidFill>
                  <a:srgbClr val="7030A0"/>
                </a:solidFill>
              </a:rPr>
              <a:t>Внеклассная работа по предметам способствует развитию познавательного интереса, творческих и коммуникативных навыков, формированию нравственных и патриотических качеств у обучающихся.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231079"/>
            <a:ext cx="10081120" cy="12241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Перспективы  </a:t>
            </a:r>
            <a:r>
              <a:rPr lang="ru-RU" sz="3600" b="1" dirty="0">
                <a:solidFill>
                  <a:srgbClr val="002060"/>
                </a:solidFill>
              </a:rPr>
              <a:t>работы методического объединения  учителей естественно-гуманитарного цикла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rgbClr val="7030A0"/>
                </a:solidFill>
              </a:rPr>
              <a:t>Продолжить внедрение инновационных педагогических технологий, проектных и исследовательских методов обучения.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Усилить индивидуальную и дифференцированную работу с обучающимися, особенно с низкой мотивацией и пробелами в знаниях.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Активизировать работу по подготовке обучающихся к олимпиадам, конкурсам, исследовательской деятельности.</a:t>
            </a:r>
          </a:p>
          <a:p>
            <a:r>
              <a:rPr lang="ru-RU" dirty="0">
                <a:solidFill>
                  <a:srgbClr val="7030A0"/>
                </a:solidFill>
              </a:rPr>
              <a:t>Планировать и реализовывать проекты, направленные на развитие творческих способностей, воспитание патриотизма, формирование ключевых компетенций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dirty="0">
                <a:solidFill>
                  <a:srgbClr val="7030A0"/>
                </a:solidFill>
              </a:rPr>
              <a:t>Р</a:t>
            </a:r>
            <a:r>
              <a:rPr lang="ru-RU" dirty="0" smtClean="0">
                <a:solidFill>
                  <a:srgbClr val="7030A0"/>
                </a:solidFill>
              </a:rPr>
              <a:t>аспространять </a:t>
            </a:r>
            <a:r>
              <a:rPr lang="ru-RU" dirty="0">
                <a:solidFill>
                  <a:srgbClr val="7030A0"/>
                </a:solidFill>
              </a:rPr>
              <a:t>и обобщать передовой педагогический опыт, поддерживать профессиональное развитие педагогов через самообразование и обмен опытом.</a:t>
            </a:r>
            <a:endParaRPr lang="ru-RU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855"/>
            <a:ext cx="8424936" cy="143892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Цель МО учителей естественно-гуманитарного </a:t>
            </a:r>
            <a:r>
              <a:rPr lang="ru-RU" sz="4000" b="1" dirty="0" smtClean="0">
                <a:solidFill>
                  <a:srgbClr val="002060"/>
                </a:solidFill>
              </a:rPr>
              <a:t>цикла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484784"/>
            <a:ext cx="6840760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Совершенствование </a:t>
            </a:r>
            <a:r>
              <a:rPr lang="ru-RU" b="1" dirty="0">
                <a:solidFill>
                  <a:srgbClr val="7030A0"/>
                </a:solidFill>
              </a:rPr>
              <a:t>уровня педагогического мастерства </a:t>
            </a:r>
            <a:r>
              <a:rPr lang="ru-RU" b="1" dirty="0" smtClean="0">
                <a:solidFill>
                  <a:srgbClr val="7030A0"/>
                </a:solidFill>
              </a:rPr>
              <a:t>учителей  </a:t>
            </a:r>
            <a:r>
              <a:rPr lang="ru-RU" b="1" dirty="0">
                <a:solidFill>
                  <a:srgbClr val="7030A0"/>
                </a:solidFill>
              </a:rPr>
              <a:t>естественно-гуманитарного цикла </a:t>
            </a:r>
            <a:r>
              <a:rPr lang="ru-RU" b="1" dirty="0" smtClean="0">
                <a:solidFill>
                  <a:srgbClr val="7030A0"/>
                </a:solidFill>
              </a:rPr>
              <a:t>путем </a:t>
            </a:r>
            <a:r>
              <a:rPr lang="ru-RU" b="1" dirty="0">
                <a:solidFill>
                  <a:srgbClr val="7030A0"/>
                </a:solidFill>
              </a:rPr>
              <a:t>освоения и внедрения проектной и </a:t>
            </a:r>
            <a:r>
              <a:rPr lang="ru-RU" b="1" dirty="0" err="1">
                <a:solidFill>
                  <a:srgbClr val="7030A0"/>
                </a:solidFill>
              </a:rPr>
              <a:t>грантовой</a:t>
            </a:r>
            <a:r>
              <a:rPr lang="ru-RU" b="1" dirty="0">
                <a:solidFill>
                  <a:srgbClr val="7030A0"/>
                </a:solidFill>
              </a:rPr>
              <a:t> деятельности как эффективное условие инновационного образовательного </a:t>
            </a:r>
            <a:r>
              <a:rPr lang="ru-RU" b="1" dirty="0" smtClean="0">
                <a:solidFill>
                  <a:srgbClr val="7030A0"/>
                </a:solidFill>
              </a:rPr>
              <a:t>процесса.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8928992" cy="179896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Задачи МО учителей естественно-гуманитарного </a:t>
            </a:r>
            <a:r>
              <a:rPr lang="ru-RU" sz="4000" b="1" dirty="0" smtClean="0">
                <a:solidFill>
                  <a:srgbClr val="002060"/>
                </a:solidFill>
              </a:rPr>
              <a:t>цикла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700808"/>
            <a:ext cx="6768752" cy="468052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200" dirty="0" smtClean="0">
                <a:solidFill>
                  <a:srgbClr val="7030A0"/>
                </a:solidFill>
              </a:rPr>
              <a:t>1.Изучить </a:t>
            </a:r>
            <a:r>
              <a:rPr lang="ru-RU" sz="4200" dirty="0">
                <a:solidFill>
                  <a:srgbClr val="7030A0"/>
                </a:solidFill>
              </a:rPr>
              <a:t>основы проектной  и </a:t>
            </a:r>
            <a:r>
              <a:rPr lang="ru-RU" sz="4200" dirty="0" err="1">
                <a:solidFill>
                  <a:srgbClr val="7030A0"/>
                </a:solidFill>
              </a:rPr>
              <a:t>грантовой</a:t>
            </a:r>
            <a:r>
              <a:rPr lang="ru-RU" sz="4200" dirty="0">
                <a:solidFill>
                  <a:srgbClr val="7030A0"/>
                </a:solidFill>
              </a:rPr>
              <a:t> деятельности в рамках методической работы, самообразования и обмена опытом.</a:t>
            </a:r>
          </a:p>
          <a:p>
            <a:pPr marL="0" indent="0">
              <a:buNone/>
            </a:pPr>
            <a:r>
              <a:rPr lang="ru-RU" sz="4200" dirty="0" smtClean="0">
                <a:solidFill>
                  <a:srgbClr val="7030A0"/>
                </a:solidFill>
              </a:rPr>
              <a:t>2.Поиск </a:t>
            </a:r>
            <a:r>
              <a:rPr lang="ru-RU" sz="4200" dirty="0">
                <a:solidFill>
                  <a:srgbClr val="7030A0"/>
                </a:solidFill>
              </a:rPr>
              <a:t>и разработка проектов по предметам история, обществознание, экономика, право, география, биология и химия.</a:t>
            </a:r>
          </a:p>
          <a:p>
            <a:pPr marL="0" indent="0">
              <a:buNone/>
            </a:pPr>
            <a:r>
              <a:rPr lang="ru-RU" sz="4200" dirty="0">
                <a:solidFill>
                  <a:srgbClr val="7030A0"/>
                </a:solidFill>
              </a:rPr>
              <a:t>3. Активно осваивать и внедрять в практику работы проектную и </a:t>
            </a:r>
            <a:r>
              <a:rPr lang="ru-RU" sz="4200" dirty="0" err="1">
                <a:solidFill>
                  <a:srgbClr val="7030A0"/>
                </a:solidFill>
              </a:rPr>
              <a:t>грантовую</a:t>
            </a:r>
            <a:r>
              <a:rPr lang="ru-RU" sz="4200" dirty="0">
                <a:solidFill>
                  <a:srgbClr val="7030A0"/>
                </a:solidFill>
              </a:rPr>
              <a:t> деятельности  для эффективного инновационного образования.</a:t>
            </a:r>
          </a:p>
          <a:p>
            <a:pPr marL="0" indent="0">
              <a:buNone/>
            </a:pPr>
            <a:r>
              <a:rPr lang="ru-RU" sz="4200" dirty="0">
                <a:solidFill>
                  <a:srgbClr val="7030A0"/>
                </a:solidFill>
              </a:rPr>
              <a:t>4. Продолжить работу по  совершенствованию  педагогического мастерства учителей естественно-гуманитарного цикла через самообразование и обмен опытом.</a:t>
            </a:r>
          </a:p>
          <a:p>
            <a:pPr marL="0" indent="0">
              <a:buNone/>
            </a:pPr>
            <a:r>
              <a:rPr lang="ru-RU" sz="4200" dirty="0">
                <a:solidFill>
                  <a:srgbClr val="7030A0"/>
                </a:solidFill>
              </a:rPr>
              <a:t>5. Внедрить проектную и </a:t>
            </a:r>
            <a:r>
              <a:rPr lang="ru-RU" sz="4200" dirty="0" err="1">
                <a:solidFill>
                  <a:srgbClr val="7030A0"/>
                </a:solidFill>
              </a:rPr>
              <a:t>грантовую</a:t>
            </a:r>
            <a:r>
              <a:rPr lang="ru-RU" sz="4200" dirty="0">
                <a:solidFill>
                  <a:srgbClr val="7030A0"/>
                </a:solidFill>
              </a:rPr>
              <a:t> направленность преподавания предметов естественно-гуманитарного  цикла, осуществляя связь теории с жизнью и профессиональной ориентацией.</a:t>
            </a:r>
          </a:p>
          <a:p>
            <a:pPr marL="0" indent="0">
              <a:buNone/>
            </a:pPr>
            <a:r>
              <a:rPr lang="ru-RU" sz="4200" dirty="0">
                <a:solidFill>
                  <a:srgbClr val="7030A0"/>
                </a:solidFill>
              </a:rPr>
              <a:t>6. Продолжить совершенствование форм и методов  работы с одаренными обучающимися.</a:t>
            </a:r>
          </a:p>
          <a:p>
            <a:pPr marL="0" indent="0">
              <a:buNone/>
            </a:pPr>
            <a:r>
              <a:rPr lang="ru-RU" sz="4200" dirty="0">
                <a:solidFill>
                  <a:srgbClr val="7030A0"/>
                </a:solidFill>
              </a:rPr>
              <a:t>7. Оказывать   педагогическую поддержку слабоуспевающим обучающимся с  низкой мотивацией  к обучению.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9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855"/>
            <a:ext cx="9036496" cy="115089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Состав методического </a:t>
            </a:r>
            <a:r>
              <a:rPr lang="ru-RU" b="1" dirty="0" smtClean="0">
                <a:solidFill>
                  <a:srgbClr val="002060"/>
                </a:solidFill>
              </a:rPr>
              <a:t>объединения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340768"/>
            <a:ext cx="6696744" cy="511256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err="1" smtClean="0">
                <a:solidFill>
                  <a:srgbClr val="7030A0"/>
                </a:solidFill>
              </a:rPr>
              <a:t>Афрова</a:t>
            </a:r>
            <a:r>
              <a:rPr lang="ru-RU" dirty="0" smtClean="0">
                <a:solidFill>
                  <a:srgbClr val="7030A0"/>
                </a:solidFill>
              </a:rPr>
              <a:t> Ирина </a:t>
            </a:r>
            <a:r>
              <a:rPr lang="ru-RU" dirty="0" err="1" smtClean="0">
                <a:solidFill>
                  <a:srgbClr val="7030A0"/>
                </a:solidFill>
              </a:rPr>
              <a:t>Олеговна,высшая</a:t>
            </a:r>
            <a:r>
              <a:rPr lang="ru-RU" dirty="0" smtClean="0">
                <a:solidFill>
                  <a:srgbClr val="7030A0"/>
                </a:solidFill>
              </a:rPr>
              <a:t> категория, стаж-23 года.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7030A0"/>
                </a:solidFill>
              </a:rPr>
              <a:t>Ерохина Наталья Александровна, без категории,стаж-43 года.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7030A0"/>
                </a:solidFill>
              </a:rPr>
              <a:t>3. Маркова Людмила Николаевна, первая категория, стаж-44 года.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7030A0"/>
                </a:solidFill>
              </a:rPr>
              <a:t>4. Сергеева Олеся Юрьевна, высшая категория, стаж-9 лет.</a:t>
            </a:r>
          </a:p>
          <a:p>
            <a:pPr marL="514350" indent="-514350">
              <a:buAutoNum type="arabicPeriod" startAt="5"/>
            </a:pPr>
            <a:r>
              <a:rPr lang="ru-RU" dirty="0" err="1" smtClean="0">
                <a:solidFill>
                  <a:srgbClr val="7030A0"/>
                </a:solidFill>
              </a:rPr>
              <a:t>Карамалькина</a:t>
            </a:r>
            <a:r>
              <a:rPr lang="ru-RU" dirty="0" smtClean="0">
                <a:solidFill>
                  <a:srgbClr val="7030A0"/>
                </a:solidFill>
              </a:rPr>
              <a:t> Дарья Андреевна.</a:t>
            </a:r>
          </a:p>
          <a:p>
            <a:pPr marL="514350" indent="-514350">
              <a:buAutoNum type="arabicPeriod" startAt="5"/>
            </a:pPr>
            <a:r>
              <a:rPr lang="ru-RU" dirty="0" smtClean="0">
                <a:solidFill>
                  <a:srgbClr val="7030A0"/>
                </a:solidFill>
              </a:rPr>
              <a:t>Сергеева </a:t>
            </a:r>
            <a:r>
              <a:rPr lang="ru-RU" dirty="0">
                <a:solidFill>
                  <a:srgbClr val="7030A0"/>
                </a:solidFill>
              </a:rPr>
              <a:t>Татьяна </a:t>
            </a:r>
            <a:r>
              <a:rPr lang="ru-RU" dirty="0" smtClean="0">
                <a:solidFill>
                  <a:srgbClr val="7030A0"/>
                </a:solidFill>
              </a:rPr>
              <a:t>Юрьевна, первая категория, стаж- 30 лет.</a:t>
            </a:r>
          </a:p>
          <a:p>
            <a:pPr marL="514350" indent="-514350">
              <a:buAutoNum type="arabicPeriod" startAt="5"/>
            </a:pPr>
            <a:r>
              <a:rPr lang="ru-RU" dirty="0">
                <a:solidFill>
                  <a:srgbClr val="7030A0"/>
                </a:solidFill>
              </a:rPr>
              <a:t>Суслова Ольга </a:t>
            </a:r>
            <a:r>
              <a:rPr lang="ru-RU" dirty="0" smtClean="0">
                <a:solidFill>
                  <a:srgbClr val="7030A0"/>
                </a:solidFill>
              </a:rPr>
              <a:t>Васильевна, высшая категория, стаж-29 лет.</a:t>
            </a:r>
          </a:p>
          <a:p>
            <a:pPr marL="514350" indent="-514350">
              <a:buAutoNum type="arabicPeriod" startAt="5"/>
            </a:pPr>
            <a:r>
              <a:rPr lang="ru-RU" dirty="0">
                <a:solidFill>
                  <a:srgbClr val="7030A0"/>
                </a:solidFill>
              </a:rPr>
              <a:t>Петрова Марина </a:t>
            </a:r>
            <a:r>
              <a:rPr lang="ru-RU" dirty="0" smtClean="0">
                <a:solidFill>
                  <a:srgbClr val="7030A0"/>
                </a:solidFill>
              </a:rPr>
              <a:t>Витальевна, высшая категория, стаж-34 года.</a:t>
            </a:r>
            <a:endParaRPr lang="ru-RU" dirty="0">
              <a:solidFill>
                <a:srgbClr val="7030A0"/>
              </a:solidFill>
            </a:endParaRPr>
          </a:p>
          <a:p>
            <a:pPr marL="514350" indent="-514350">
              <a:buAutoNum type="arabicPeriod" startAt="5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47664" y="1484784"/>
            <a:ext cx="7344816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trike="sngStrike" dirty="0" smtClean="0"/>
          </a:p>
          <a:p>
            <a:r>
              <a:rPr lang="ru-RU" dirty="0" smtClean="0">
                <a:solidFill>
                  <a:srgbClr val="7030A0"/>
                </a:solidFill>
              </a:rPr>
              <a:t>Анализ </a:t>
            </a:r>
            <a:r>
              <a:rPr lang="ru-RU" dirty="0">
                <a:solidFill>
                  <a:srgbClr val="7030A0"/>
                </a:solidFill>
              </a:rPr>
              <a:t>методической деятельности за </a:t>
            </a:r>
            <a:r>
              <a:rPr lang="ru-RU" dirty="0" smtClean="0">
                <a:solidFill>
                  <a:srgbClr val="7030A0"/>
                </a:solidFill>
              </a:rPr>
              <a:t>2024-2025  учебный </a:t>
            </a:r>
            <a:r>
              <a:rPr lang="ru-RU" dirty="0">
                <a:solidFill>
                  <a:srgbClr val="7030A0"/>
                </a:solidFill>
              </a:rPr>
              <a:t>год и планирование на </a:t>
            </a:r>
            <a:r>
              <a:rPr lang="ru-RU" dirty="0" smtClean="0">
                <a:solidFill>
                  <a:srgbClr val="7030A0"/>
                </a:solidFill>
              </a:rPr>
              <a:t>2025-2026учебный </a:t>
            </a:r>
            <a:r>
              <a:rPr lang="ru-RU" dirty="0">
                <a:solidFill>
                  <a:srgbClr val="7030A0"/>
                </a:solidFill>
              </a:rPr>
              <a:t>год.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Анализ </a:t>
            </a:r>
            <a:r>
              <a:rPr lang="ru-RU" dirty="0">
                <a:solidFill>
                  <a:srgbClr val="7030A0"/>
                </a:solidFill>
              </a:rPr>
              <a:t>посещения открытых уроков.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Изучение </a:t>
            </a:r>
            <a:r>
              <a:rPr lang="ru-RU" dirty="0">
                <a:solidFill>
                  <a:srgbClr val="7030A0"/>
                </a:solidFill>
              </a:rPr>
              <a:t>направлений деятельности педагогов (</a:t>
            </a:r>
            <a:r>
              <a:rPr lang="ru-RU" dirty="0" smtClean="0">
                <a:solidFill>
                  <a:srgbClr val="7030A0"/>
                </a:solidFill>
              </a:rPr>
              <a:t>темы самообразования).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Анализ </a:t>
            </a:r>
            <a:r>
              <a:rPr lang="ru-RU" dirty="0">
                <a:solidFill>
                  <a:srgbClr val="7030A0"/>
                </a:solidFill>
              </a:rPr>
              <a:t>работы </a:t>
            </a:r>
            <a:r>
              <a:rPr lang="ru-RU" dirty="0" smtClean="0">
                <a:solidFill>
                  <a:srgbClr val="7030A0"/>
                </a:solidFill>
              </a:rPr>
              <a:t>педагогов.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48680"/>
            <a:ext cx="8892480" cy="1944216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002060"/>
                </a:solidFill>
              </a:rPr>
              <a:t>       </a:t>
            </a:r>
            <a:r>
              <a:rPr lang="ru-RU" sz="4000" b="1" dirty="0" smtClean="0">
                <a:solidFill>
                  <a:srgbClr val="002060"/>
                </a:solidFill>
              </a:rPr>
              <a:t>Основные направления </a:t>
            </a:r>
            <a:r>
              <a:rPr lang="ru-RU" sz="4000" b="1" dirty="0" smtClean="0">
                <a:solidFill>
                  <a:srgbClr val="002060"/>
                </a:solidFill>
              </a:rPr>
              <a:t>деятельности </a:t>
            </a:r>
            <a:r>
              <a:rPr lang="ru-RU" sz="4000" b="1" dirty="0">
                <a:solidFill>
                  <a:srgbClr val="002060"/>
                </a:solidFill>
              </a:rPr>
              <a:t>А</a:t>
            </a:r>
            <a:r>
              <a:rPr lang="ru-RU" sz="4000" b="1" dirty="0" smtClean="0">
                <a:solidFill>
                  <a:srgbClr val="002060"/>
                </a:solidFill>
              </a:rPr>
              <a:t>налитическая   </a:t>
            </a:r>
            <a:r>
              <a:rPr lang="ru-RU" sz="4000" b="1" dirty="0" smtClean="0">
                <a:solidFill>
                  <a:srgbClr val="002060"/>
                </a:solidFill>
              </a:rPr>
              <a:t>деятельность</a:t>
            </a:r>
            <a:r>
              <a:rPr lang="ru-RU" sz="5300" b="1" dirty="0">
                <a:solidFill>
                  <a:srgbClr val="7030A0"/>
                </a:solidFill>
              </a:rPr>
              <a:t/>
            </a:r>
            <a:br>
              <a:rPr lang="ru-RU" sz="5300" b="1" dirty="0">
                <a:solidFill>
                  <a:srgbClr val="7030A0"/>
                </a:solidFill>
              </a:rPr>
            </a:br>
            <a:endParaRPr lang="ru-RU" sz="53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91680" y="1844824"/>
            <a:ext cx="7272808" cy="475252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</a:t>
            </a:r>
            <a:r>
              <a:rPr lang="ru-RU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новинок в методической литературе </a:t>
            </a:r>
            <a:r>
              <a:rPr lang="ru-RU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совершенствования </a:t>
            </a:r>
            <a:r>
              <a:rPr lang="ru-RU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педагогической деятельности.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Пополнение </a:t>
            </a:r>
            <a:r>
              <a:rPr lang="ru-RU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тематической </a:t>
            </a:r>
            <a:r>
              <a:rPr lang="ru-RU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папки МО учителей естественно-гуманитарного цикла 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trike="sngStrike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999003" cy="45719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b="1" dirty="0" smtClean="0">
                <a:solidFill>
                  <a:srgbClr val="002060"/>
                </a:solidFill>
              </a:rPr>
              <a:t>Основные </a:t>
            </a:r>
            <a:r>
              <a:rPr lang="ru-RU" sz="4000" b="1" dirty="0">
                <a:solidFill>
                  <a:srgbClr val="002060"/>
                </a:solidFill>
              </a:rPr>
              <a:t>направления </a:t>
            </a:r>
            <a:r>
              <a:rPr lang="ru-RU" sz="4000" b="1" dirty="0" smtClean="0">
                <a:solidFill>
                  <a:srgbClr val="002060"/>
                </a:solidFill>
              </a:rPr>
              <a:t>деятельности Информационная деятельность</a:t>
            </a:r>
            <a:r>
              <a:rPr lang="ru-RU" sz="5400" dirty="0">
                <a:solidFill>
                  <a:srgbClr val="002060"/>
                </a:solidFill>
              </a:rPr>
              <a:t/>
            </a:r>
            <a:br>
              <a:rPr lang="ru-RU" sz="5400" dirty="0">
                <a:solidFill>
                  <a:srgbClr val="002060"/>
                </a:solidFill>
              </a:rPr>
            </a:br>
            <a:r>
              <a:rPr lang="ru-RU" sz="5400" dirty="0"/>
              <a:t/>
            </a:r>
            <a:br>
              <a:rPr lang="ru-RU" sz="5400" dirty="0"/>
            </a:b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8308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51720" y="2276872"/>
            <a:ext cx="7087328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Выявление </a:t>
            </a:r>
            <a:r>
              <a:rPr lang="ru-RU" dirty="0">
                <a:solidFill>
                  <a:srgbClr val="7030A0"/>
                </a:solidFill>
              </a:rPr>
              <a:t>затруднений, методическое </a:t>
            </a:r>
            <a:r>
              <a:rPr lang="ru-RU" dirty="0" smtClean="0">
                <a:solidFill>
                  <a:srgbClr val="7030A0"/>
                </a:solidFill>
              </a:rPr>
              <a:t>сопровождение и </a:t>
            </a:r>
            <a:r>
              <a:rPr lang="ru-RU" dirty="0">
                <a:solidFill>
                  <a:srgbClr val="7030A0"/>
                </a:solidFill>
              </a:rPr>
              <a:t>оказание практической помощи педагогам в работе.</a:t>
            </a:r>
          </a:p>
          <a:p>
            <a:pPr marL="0" indent="0">
              <a:buNone/>
            </a:pPr>
            <a:endParaRPr lang="ru-RU" strike="sngStrike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892480" cy="172819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Основные направления </a:t>
            </a:r>
            <a:r>
              <a:rPr lang="ru-RU" sz="4000" b="1" dirty="0" smtClean="0">
                <a:solidFill>
                  <a:srgbClr val="002060"/>
                </a:solidFill>
              </a:rPr>
              <a:t>деятельности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Методическая деятельность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83768" y="692696"/>
            <a:ext cx="6048672" cy="576064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ru-RU" sz="9600" b="1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«Игры в случайность»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«</a:t>
            </a:r>
            <a:r>
              <a:rPr lang="ru-RU" sz="96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Сторителлинг</a:t>
            </a: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«</a:t>
            </a:r>
            <a:r>
              <a:rPr lang="ru-RU" sz="96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Хронолёт</a:t>
            </a: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«Да-</a:t>
            </a:r>
            <a:r>
              <a:rPr lang="ru-RU" sz="9600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нетка</a:t>
            </a: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«Тайм-аут»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«Лови ошибку»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«Отгадай героя»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«Историческое расследование»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«Историческая география»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«Виртуальные экскурсии»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9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11.Кейс-метод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8000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8000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8000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8000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8000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8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«»</a:t>
            </a:r>
            <a:endParaRPr lang="ru-RU" sz="8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80528" y="0"/>
            <a:ext cx="9305156" cy="126876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Основные направления </a:t>
            </a:r>
            <a:r>
              <a:rPr lang="ru-RU" sz="3600" b="1" dirty="0" smtClean="0">
                <a:solidFill>
                  <a:srgbClr val="002060"/>
                </a:solidFill>
              </a:rPr>
              <a:t>деятельности </a:t>
            </a:r>
            <a:r>
              <a:rPr lang="ru-RU" sz="3600" b="1" dirty="0" smtClean="0">
                <a:solidFill>
                  <a:srgbClr val="002060"/>
                </a:solidFill>
              </a:rPr>
              <a:t>Инновационная </a:t>
            </a:r>
            <a:r>
              <a:rPr lang="ru-RU" sz="3600" b="1" dirty="0" smtClean="0">
                <a:solidFill>
                  <a:srgbClr val="002060"/>
                </a:solidFill>
              </a:rPr>
              <a:t>деятельность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037638"/>
            <a:ext cx="7848872" cy="554461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«Тайм-аут»           Прием «Историческое расследование»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ru-RU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«Лови ошибку»                 Прием «</a:t>
            </a:r>
            <a:r>
              <a:rPr lang="ru-RU" sz="2000" b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Сторителлинг</a:t>
            </a:r>
            <a:r>
              <a:rPr lang="ru-RU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7644" y="116632"/>
            <a:ext cx="8856984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Инновационная  </a:t>
            </a:r>
            <a:r>
              <a:rPr lang="ru-RU" sz="4000" b="1" dirty="0" smtClean="0">
                <a:solidFill>
                  <a:srgbClr val="002060"/>
                </a:solidFill>
              </a:rPr>
              <a:t>деятельность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168095"/>
            <a:ext cx="2808312" cy="210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051" y="1168095"/>
            <a:ext cx="2810516" cy="2107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3809946"/>
            <a:ext cx="2786366" cy="2089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0051" y="3810868"/>
            <a:ext cx="2810515" cy="2107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31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3a06b3ef3317b89a07c50f8b18253a6db36ab91"/>
</p:tagLst>
</file>

<file path=ppt/theme/theme1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722</Words>
  <Application>Microsoft Office PowerPoint</Application>
  <PresentationFormat>Экран (4:3)</PresentationFormat>
  <Paragraphs>114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  МБОУ «СОШ №56» г.Чебоксары  Система работы методического объединения учителей естественно-гуманитарного цикла     Руководитель МО: Суслова О.В. 2025-2026 уч.год</vt:lpstr>
      <vt:lpstr>Цель МО учителей естественно-гуманитарного цикла</vt:lpstr>
      <vt:lpstr>Задачи МО учителей естественно-гуманитарного цикла</vt:lpstr>
      <vt:lpstr>Состав методического объединения</vt:lpstr>
      <vt:lpstr>       Основные направления деятельности Аналитическая   деятельность </vt:lpstr>
      <vt:lpstr>   Основные направления деятельности Информационная деятельность  </vt:lpstr>
      <vt:lpstr>Основные направления деятельности Методическая деятельность </vt:lpstr>
      <vt:lpstr>Основные направления деятельности Инновационная деятельность</vt:lpstr>
      <vt:lpstr>Инновационная  деятельность</vt:lpstr>
      <vt:lpstr>                    Результаты деятельности </vt:lpstr>
      <vt:lpstr>              Результаты деятельности</vt:lpstr>
      <vt:lpstr>                    Результаты деятельности</vt:lpstr>
      <vt:lpstr>Внеурочная   деятельность</vt:lpstr>
      <vt:lpstr>Выводы по итогам работы методического объединения  учителей естественно-гуманитарного цикла</vt:lpstr>
      <vt:lpstr>Перспективы  работы методического объединения  учителей естественно-гуманитарного цикла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Школьные предметы 19 века</dc:title>
  <dc:creator>obstinate</dc:creator>
  <dc:description>Шаблон презентации с сайта https://presentation-creation.ru/</dc:description>
  <cp:lastModifiedBy>Ульяна</cp:lastModifiedBy>
  <cp:revision>567</cp:revision>
  <dcterms:created xsi:type="dcterms:W3CDTF">2018-02-25T09:09:03Z</dcterms:created>
  <dcterms:modified xsi:type="dcterms:W3CDTF">2026-05-24T15:49:55Z</dcterms:modified>
</cp:coreProperties>
</file>